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337" r:id="rId2"/>
    <p:sldId id="339" r:id="rId3"/>
    <p:sldId id="301" r:id="rId4"/>
    <p:sldId id="259" r:id="rId5"/>
    <p:sldId id="260" r:id="rId6"/>
    <p:sldId id="261" r:id="rId7"/>
    <p:sldId id="299" r:id="rId8"/>
    <p:sldId id="297" r:id="rId9"/>
    <p:sldId id="262" r:id="rId10"/>
    <p:sldId id="302" r:id="rId11"/>
    <p:sldId id="312" r:id="rId12"/>
    <p:sldId id="306" r:id="rId13"/>
    <p:sldId id="264" r:id="rId14"/>
    <p:sldId id="313" r:id="rId15"/>
    <p:sldId id="314" r:id="rId16"/>
    <p:sldId id="315" r:id="rId17"/>
    <p:sldId id="343" r:id="rId18"/>
    <p:sldId id="318" r:id="rId19"/>
    <p:sldId id="340" r:id="rId20"/>
    <p:sldId id="335" r:id="rId21"/>
    <p:sldId id="334" r:id="rId22"/>
    <p:sldId id="317" r:id="rId23"/>
    <p:sldId id="336" r:id="rId24"/>
    <p:sldId id="341" r:id="rId25"/>
    <p:sldId id="342" r:id="rId26"/>
    <p:sldId id="344" r:id="rId27"/>
    <p:sldId id="319" r:id="rId28"/>
    <p:sldId id="320" r:id="rId29"/>
    <p:sldId id="328" r:id="rId30"/>
    <p:sldId id="329" r:id="rId31"/>
    <p:sldId id="326" r:id="rId32"/>
    <p:sldId id="327" r:id="rId33"/>
    <p:sldId id="330" r:id="rId34"/>
    <p:sldId id="331" r:id="rId35"/>
    <p:sldId id="332" r:id="rId36"/>
    <p:sldId id="333" r:id="rId37"/>
    <p:sldId id="266" r:id="rId38"/>
  </p:sldIdLst>
  <p:sldSz cx="9144000" cy="5143500" type="screen16x9"/>
  <p:notesSz cx="6858000" cy="9144000"/>
  <p:embeddedFontLst>
    <p:embeddedFont>
      <p:font typeface="Cabin Condensed" panose="020B0604020202020204" charset="0"/>
      <p:regular r:id="rId40"/>
      <p:bold r:id="rId41"/>
    </p:embeddedFont>
    <p:embeddedFont>
      <p:font typeface="Cabin Condensed SemiBold" panose="020B060402020202020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News Cycle" panose="020B0604020202020204" charset="2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ED03871-5943-4091-AA66-B9AF8F58D76D}">
          <p14:sldIdLst>
            <p14:sldId id="337"/>
            <p14:sldId id="339"/>
            <p14:sldId id="301"/>
            <p14:sldId id="259"/>
            <p14:sldId id="260"/>
            <p14:sldId id="261"/>
            <p14:sldId id="299"/>
            <p14:sldId id="297"/>
            <p14:sldId id="262"/>
            <p14:sldId id="302"/>
            <p14:sldId id="312"/>
            <p14:sldId id="306"/>
            <p14:sldId id="264"/>
            <p14:sldId id="313"/>
            <p14:sldId id="314"/>
            <p14:sldId id="315"/>
            <p14:sldId id="343"/>
            <p14:sldId id="318"/>
            <p14:sldId id="340"/>
            <p14:sldId id="335"/>
            <p14:sldId id="334"/>
            <p14:sldId id="317"/>
            <p14:sldId id="336"/>
            <p14:sldId id="341"/>
            <p14:sldId id="342"/>
            <p14:sldId id="344"/>
            <p14:sldId id="319"/>
            <p14:sldId id="320"/>
            <p14:sldId id="328"/>
            <p14:sldId id="329"/>
            <p14:sldId id="326"/>
            <p14:sldId id="327"/>
            <p14:sldId id="330"/>
            <p14:sldId id="331"/>
            <p14:sldId id="332"/>
            <p14:sldId id="333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160FE-A471-FDD5-7DFF-D07A23B2E71D}" v="5" dt="2022-11-04T17:16:03.417"/>
    <p1510:client id="{15B86F7C-3E16-9078-83D6-17469AA9069F}" v="165" dt="2022-11-04T10:55:53.241"/>
    <p1510:client id="{1FA03DF5-9242-9D41-DFD3-C363679BA5FC}" v="7" dt="2022-10-08T05:44:08.785"/>
    <p1510:client id="{211C68F8-A225-1463-0BD5-5DD0F85D3176}" v="125" dt="2022-11-04T15:37:37.662"/>
    <p1510:client id="{4CE848D2-09CC-A5DB-1637-2538780FAEA8}" v="9" dt="2023-01-06T11:05:48.478"/>
    <p1510:client id="{59666F07-80FB-B07C-7514-90F70284F8D9}" v="1303" dt="2022-11-04T16:42:12.734"/>
    <p1510:client id="{68239FA9-0126-A07D-0C80-4B87F965AA7C}" v="143" dt="2023-01-06T12:58:40.687"/>
    <p1510:client id="{730DA68B-949F-F618-AD9F-82DA8D9FB6A1}" v="723" dt="2022-11-04T16:29:43.322"/>
    <p1510:client id="{989462A6-4509-45DA-A607-6632BAE32E59}" v="7" dt="2022-10-08T00:03:03.622"/>
    <p1510:client id="{AACC0373-CDFD-F278-1E7B-047CB0F3AF7F}" v="60" dt="2022-11-04T10:28:24.423"/>
    <p1510:client id="{B344E316-5E3C-70A0-359C-CD444D158E15}" v="729" vWet="730" dt="2022-11-04T15:18:56.291"/>
    <p1510:client id="{C775E881-7672-AF61-B152-4865F2D0164A}" v="128" dt="2022-11-04T10:14:36.880"/>
    <p1510:client id="{CF98FA9A-8680-4DCE-AD27-77304A72226F}" v="275" dt="2022-11-04T10:16:18.137"/>
    <p1510:client id="{DC15D2AA-D2E2-CECA-4CDB-EE96F88D4D4D}" v="76" dt="2023-01-06T18:57:05.096"/>
    <p1510:client id="{E342DC65-E7EB-422C-86E1-1B38BF8941FF}" v="64" dt="2023-01-06T23:38:20.934"/>
    <p1510:client id="{F2FBE15C-D1AE-3359-B8FB-724DE7481775}" v="227" dt="2022-11-04T09:41:43.682"/>
    <p1510:client id="{FBE4A855-222D-48C5-9311-2DC29A9B14C1}" v="7" dt="2022-12-30T04:13:03.446"/>
    <p1510:client id="{FFD917B4-B993-7389-96EB-D6B0AED95735}" v="57" dt="2023-01-06T11:13:03.992"/>
  </p1510:revLst>
</p1510:revInfo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97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978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503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11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173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638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623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91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782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75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48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4320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7022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11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968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758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413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7847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322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221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767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7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326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71619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644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85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589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43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79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4" name="Google Shape;54;p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409975" y="1286728"/>
            <a:ext cx="7681429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ĐẶT LỊCH KHÁM SỨC KHỎE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48DBB-B64D-5ED6-3754-FC8789415688}"/>
              </a:ext>
            </a:extLst>
          </p:cNvPr>
          <p:cNvSpPr txBox="1"/>
          <p:nvPr/>
        </p:nvSpPr>
        <p:spPr>
          <a:xfrm>
            <a:off x="1010888" y="413409"/>
            <a:ext cx="647650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Cabin Condensed SemiBold"/>
              </a:rPr>
              <a:t>PHÂN TÍCH &amp; THIẾT KẾ HỆ THỐNG</a:t>
            </a:r>
            <a:endParaRPr lang="en-US" sz="32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C2287-91EE-190B-C704-63AC98CB5F59}"/>
              </a:ext>
            </a:extLst>
          </p:cNvPr>
          <p:cNvSpPr txBox="1"/>
          <p:nvPr/>
        </p:nvSpPr>
        <p:spPr>
          <a:xfrm>
            <a:off x="1508166" y="2573234"/>
            <a:ext cx="52295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Cabin Condensed SemiBold"/>
              </a:rPr>
              <a:t>TẠI PHÒNG KHÁM TOÀN MỸ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CA9F886A-3A3C-B5FF-E0EA-6CBB64F08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" y="3469583"/>
            <a:ext cx="1674744" cy="1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9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PHÂN TÍCH DỰ ÁN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02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268798" y="1837344"/>
            <a:ext cx="4306515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tx1">
                    <a:lumMod val="50000"/>
                  </a:schemeClr>
                </a:solidFill>
              </a:rPr>
              <a:t>-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bao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nhiêu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vai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trò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trong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(role):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gồm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những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,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độ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ưu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cho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chức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năng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Mục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tiêu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là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giao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diện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, hay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các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sản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phẩm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tương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tự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-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Bạn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có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yêu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cầu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về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logo hay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ngôn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ngữ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của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hệ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thống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 hay 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không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-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Dự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án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này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phát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hành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trên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nền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tảng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</a:t>
            </a:r>
            <a:r>
              <a:rPr lang="en-US" sz="1400" err="1">
                <a:solidFill>
                  <a:schemeClr val="tx1">
                    <a:lumMod val="50000"/>
                  </a:schemeClr>
                </a:solidFill>
                <a:latin typeface="Arial"/>
              </a:rPr>
              <a:t>gì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Arial"/>
              </a:rPr>
              <a:t> website hay app? </a:t>
            </a:r>
          </a:p>
          <a:p>
            <a:pPr marL="0" indent="0">
              <a:lnSpc>
                <a:spcPct val="114999"/>
              </a:lnSpc>
              <a:buNone/>
            </a:pP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06859" y="689138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182;p22">
            <a:extLst>
              <a:ext uri="{FF2B5EF4-FFF2-40B4-BE49-F238E27FC236}">
                <a16:creationId xmlns:a16="http://schemas.microsoft.com/office/drawing/2014/main" id="{64C28F0C-A403-6085-7DFC-DFA8C798A579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/>
              <a:t> </a:t>
            </a:r>
            <a:r>
              <a:rPr lang="en-US" sz="2000" b="1" err="1">
                <a:latin typeface="Arial"/>
              </a:rPr>
              <a:t>Câu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hỏi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khảo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sát</a:t>
            </a:r>
            <a:r>
              <a:rPr lang="en-US" b="1"/>
              <a:t> 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17FEF9-CAB7-374B-6744-CD982D59080D}"/>
              </a:ext>
            </a:extLst>
          </p:cNvPr>
          <p:cNvSpPr txBox="1"/>
          <p:nvPr/>
        </p:nvSpPr>
        <p:spPr>
          <a:xfrm>
            <a:off x="4714504" y="1875559"/>
            <a:ext cx="4353790" cy="3973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Thời</a:t>
            </a:r>
            <a:r>
              <a:rPr lang="en-US"/>
              <a:t> </a:t>
            </a:r>
            <a:r>
              <a:rPr lang="en-US" err="1"/>
              <a:t>gian</a:t>
            </a:r>
            <a:r>
              <a:rPr lang="en-US"/>
              <a:t> </a:t>
            </a:r>
            <a:r>
              <a:rPr lang="en-US" err="1"/>
              <a:t>phát</a:t>
            </a:r>
            <a:r>
              <a:rPr lang="en-US"/>
              <a:t> </a:t>
            </a:r>
            <a:r>
              <a:rPr lang="en-US" err="1"/>
              <a:t>hành</a:t>
            </a:r>
            <a:r>
              <a:rPr lang="en-US"/>
              <a:t> </a:t>
            </a:r>
            <a:r>
              <a:rPr lang="en-US" err="1"/>
              <a:t>của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 </a:t>
            </a:r>
            <a:r>
              <a:rPr lang="en-US" err="1"/>
              <a:t>là</a:t>
            </a:r>
            <a:r>
              <a:rPr lang="en-US"/>
              <a:t> </a:t>
            </a:r>
            <a:r>
              <a:rPr lang="en-US" err="1"/>
              <a:t>lúc</a:t>
            </a:r>
            <a:r>
              <a:rPr lang="en-US"/>
              <a:t> </a:t>
            </a:r>
            <a:r>
              <a:rPr lang="en-US" err="1"/>
              <a:t>nào</a:t>
            </a:r>
            <a:r>
              <a:rPr lang="en-US"/>
              <a:t> :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 </a:t>
            </a:r>
            <a:r>
              <a:rPr lang="en-US" err="1"/>
              <a:t>Kế</a:t>
            </a:r>
            <a:r>
              <a:rPr lang="en-US"/>
              <a:t> </a:t>
            </a:r>
            <a:r>
              <a:rPr lang="en-US" err="1"/>
              <a:t>hoạch</a:t>
            </a:r>
            <a:r>
              <a:rPr lang="en-US"/>
              <a:t> chi </a:t>
            </a:r>
            <a:r>
              <a:rPr lang="en-US" err="1"/>
              <a:t>tiết</a:t>
            </a:r>
            <a:r>
              <a:rPr lang="en-US"/>
              <a:t> </a:t>
            </a:r>
            <a:r>
              <a:rPr lang="en-US" err="1"/>
              <a:t>cho</a:t>
            </a:r>
            <a:r>
              <a:rPr lang="en-US"/>
              <a:t> </a:t>
            </a:r>
            <a:r>
              <a:rPr lang="en-US" err="1"/>
              <a:t>dự</a:t>
            </a:r>
            <a:r>
              <a:rPr lang="en-US"/>
              <a:t> 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Chi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Giờ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việc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viện</a:t>
            </a:r>
            <a:r>
              <a:rPr lang="en-US"/>
              <a:t>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 </a:t>
            </a:r>
            <a:r>
              <a:rPr lang="en-US" err="1"/>
              <a:t>nào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Quản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mục</a:t>
            </a:r>
            <a:r>
              <a:rPr lang="en-US"/>
              <a:t> hay </a:t>
            </a:r>
            <a:r>
              <a:rPr lang="en-US" err="1"/>
              <a:t>không</a:t>
            </a:r>
            <a:r>
              <a:rPr lang="en-US"/>
              <a:t>,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bệnh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gồm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số</a:t>
            </a:r>
            <a:r>
              <a:rPr lang="en-US"/>
              <a:t> </a:t>
            </a:r>
            <a:r>
              <a:rPr lang="en-US" err="1"/>
              <a:t>lượng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</a:t>
            </a: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hay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Thông tin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dài</a:t>
            </a:r>
            <a:r>
              <a:rPr lang="en-US"/>
              <a:t> </a:t>
            </a:r>
            <a:r>
              <a:rPr lang="en-US" err="1"/>
              <a:t>hạn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</a:p>
          <a:p>
            <a:pPr>
              <a:lnSpc>
                <a:spcPct val="114999"/>
              </a:lnSpc>
              <a:spcBef>
                <a:spcPts val="600"/>
              </a:spcBef>
            </a:pPr>
            <a:r>
              <a:rPr lang="en-US"/>
              <a:t>-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cứu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dịch</a:t>
            </a:r>
            <a:r>
              <a:rPr lang="en-US"/>
              <a:t> </a:t>
            </a:r>
            <a:r>
              <a:rPr lang="en-US" err="1"/>
              <a:t>vụ</a:t>
            </a:r>
            <a:r>
              <a:rPr lang="en-US"/>
              <a:t>, </a:t>
            </a:r>
            <a:r>
              <a:rPr lang="en-US" err="1"/>
              <a:t>bác</a:t>
            </a:r>
            <a:r>
              <a:rPr lang="en-US"/>
              <a:t> </a:t>
            </a:r>
            <a:r>
              <a:rPr lang="en-US" err="1"/>
              <a:t>sĩ</a:t>
            </a:r>
            <a:r>
              <a:rPr lang="en-US"/>
              <a:t> </a:t>
            </a:r>
            <a:r>
              <a:rPr lang="en-US" err="1"/>
              <a:t>trong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ngắn</a:t>
            </a:r>
            <a:r>
              <a:rPr lang="en-US"/>
              <a:t> </a:t>
            </a:r>
            <a:r>
              <a:rPr lang="en-US" err="1"/>
              <a:t>không</a:t>
            </a:r>
            <a:r>
              <a:rPr lang="en-US"/>
              <a:t>?</a:t>
            </a:r>
            <a:endParaRPr lang="en-US" err="1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pPr>
              <a:lnSpc>
                <a:spcPct val="114999"/>
              </a:lnSpc>
              <a:spcBef>
                <a:spcPts val="600"/>
              </a:spcBef>
            </a:pPr>
            <a:endParaRPr lang="en-US"/>
          </a:p>
          <a:p>
            <a:endParaRPr lang="en-US">
              <a:solidFill>
                <a:srgbClr val="2C444E"/>
              </a:solidFill>
              <a:latin typeface="News Cycle"/>
              <a:sym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79239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921941" y="1659215"/>
            <a:ext cx="2280288" cy="304485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1. User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2. Business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3. Functions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4. Information DB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5. Local/ Internet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6. Time Release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7. Budget</a:t>
            </a:r>
          </a:p>
          <a:p>
            <a:pPr marL="0" indent="0">
              <a:lnSpc>
                <a:spcPct val="114999"/>
              </a:lnSpc>
              <a:buNone/>
            </a:pPr>
            <a:endParaRPr lang="en-US" b="1"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810767" y="614917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KHẢO SÁT DỰ ÁN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Google Shape;182;p22">
            <a:extLst>
              <a:ext uri="{FF2B5EF4-FFF2-40B4-BE49-F238E27FC236}">
                <a16:creationId xmlns:a16="http://schemas.microsoft.com/office/drawing/2014/main" id="{F19508F3-8656-01D4-5F08-77BB61C204BD}"/>
              </a:ext>
            </a:extLst>
          </p:cNvPr>
          <p:cNvSpPr txBox="1">
            <a:spLocks/>
          </p:cNvSpPr>
          <p:nvPr/>
        </p:nvSpPr>
        <p:spPr>
          <a:xfrm>
            <a:off x="4785379" y="1655751"/>
            <a:ext cx="2280288" cy="3044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/>
              <a:t>8. Same product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9. Product Management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b="1"/>
              <a:t>10. UI/ logo language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/>
              <a:t>11. Plan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r>
              <a:rPr lang="en-US" b="1"/>
              <a:t>12. Cost</a:t>
            </a:r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62289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6332" y="86972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SYSTEM LANDSCAPE – BOOKING CARE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445C429-FADE-46EA-7866-C60FD8EB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3" y="660981"/>
            <a:ext cx="2743200" cy="403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06859" y="689138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SYSTEM CONTEXT – BOOKING CARE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895A738-8036-E265-09F0-548A613B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847" y="1329783"/>
            <a:ext cx="2196136" cy="33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9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35EF95-0B92-70F2-ED9A-15E34A7F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9575"/>
            <a:ext cx="1028789" cy="1028789"/>
          </a:xfrm>
          <a:prstGeom prst="rect">
            <a:avLst/>
          </a:prstGeom>
        </p:spPr>
      </p:pic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2765123" y="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CONTAINER – BOOKING SYSTEM</a:t>
            </a:r>
            <a:endParaRPr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B7954A-0B90-21F1-A979-AB9AD99DB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10" y="578124"/>
            <a:ext cx="4842163" cy="450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78949" y="-1592"/>
            <a:ext cx="2729370" cy="4363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</a:t>
            </a:r>
            <a:r>
              <a:rPr lang="en" dirty="0" err="1"/>
              <a:t>WebApplication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24224DE5-728E-F271-F071-F915EADB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457" y="147735"/>
            <a:ext cx="3770453" cy="499271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04B83A-2564-D9C0-A3D7-0A98DAD08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4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78949" y="5642"/>
            <a:ext cx="8270749" cy="12886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Singer-Page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E2AC1F7-78B3-70E9-FD36-6C3E77B70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" y="2236943"/>
            <a:ext cx="9020627" cy="201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8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7819" y="133100"/>
            <a:ext cx="7604295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COMPONENT – BOOKING SYSTEM – DATABASE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CA28E-A6DC-1AC3-35B6-33537D7EE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725"/>
            <a:ext cx="691376" cy="571550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0CDA071D-3672-8898-663B-34AAAFA29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966" y="842988"/>
            <a:ext cx="6685720" cy="424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9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31784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78949" y="5642"/>
            <a:ext cx="8270749" cy="128866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COMPONENT – BOOKING SYSTEM – API APPLICATION 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DA3E8DF-FA00-E55C-C889-6733BD7A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345" y="1554243"/>
            <a:ext cx="9206345" cy="23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1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5901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latin typeface="Arial"/>
                <a:cs typeface="Arial"/>
              </a:rPr>
              <a:t>Danh </a:t>
            </a:r>
            <a:r>
              <a:rPr lang="en-US" sz="2200" b="1" err="1">
                <a:latin typeface="Arial"/>
                <a:cs typeface="Arial"/>
              </a:rPr>
              <a:t>sách</a:t>
            </a:r>
            <a:r>
              <a:rPr lang="en-US" sz="2200" b="1">
                <a:latin typeface="Arial"/>
                <a:cs typeface="Arial"/>
              </a:rPr>
              <a:t> </a:t>
            </a:r>
            <a:r>
              <a:rPr lang="en-US" sz="2200" b="1" err="1">
                <a:latin typeface="Arial"/>
                <a:cs typeface="Arial"/>
              </a:rPr>
              <a:t>thành</a:t>
            </a:r>
            <a:r>
              <a:rPr lang="en-US" sz="2200" b="1">
                <a:latin typeface="Arial"/>
                <a:cs typeface="Arial"/>
              </a:rPr>
              <a:t> </a:t>
            </a:r>
            <a:r>
              <a:rPr lang="en-US" sz="2200" b="1" err="1">
                <a:latin typeface="Arial"/>
                <a:cs typeface="Arial"/>
              </a:rPr>
              <a:t>viên</a:t>
            </a:r>
            <a:endParaRPr sz="2200">
              <a:latin typeface="Arial"/>
              <a:cs typeface="Arial"/>
            </a:endParaRPr>
          </a:p>
          <a:p>
            <a:pPr marL="342900" indent="-342900"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2000" err="1">
                <a:latin typeface="Arial"/>
                <a:cs typeface="Arial"/>
              </a:rPr>
              <a:t>Trần</a:t>
            </a:r>
            <a:r>
              <a:rPr lang="en-US" sz="2000">
                <a:latin typeface="Arial"/>
                <a:cs typeface="Arial"/>
              </a:rPr>
              <a:t> Hữu </a:t>
            </a:r>
            <a:r>
              <a:rPr lang="en-US" sz="2000" err="1">
                <a:latin typeface="Arial"/>
                <a:cs typeface="Arial"/>
              </a:rPr>
              <a:t>Thọ</a:t>
            </a:r>
            <a:endParaRPr lang="en-US" sz="2000">
              <a:latin typeface="Arial"/>
              <a:cs typeface="Arial"/>
            </a:endParaRPr>
          </a:p>
          <a:p>
            <a:pPr marL="342900" indent="-342900"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2000">
                <a:latin typeface="Arial"/>
                <a:cs typeface="Arial"/>
              </a:rPr>
              <a:t>Nguyễn Văn Đạt</a:t>
            </a:r>
          </a:p>
          <a:p>
            <a:pPr marL="342900" indent="-342900"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2000">
                <a:latin typeface="Arial"/>
                <a:cs typeface="Arial"/>
              </a:rPr>
              <a:t>Phạm Thị Như </a:t>
            </a:r>
            <a:r>
              <a:rPr lang="en-US" sz="2000" err="1">
                <a:latin typeface="Arial"/>
                <a:cs typeface="Arial"/>
              </a:rPr>
              <a:t>Thủy</a:t>
            </a:r>
            <a:endParaRPr lang="en-US" sz="2000">
              <a:latin typeface="Arial"/>
              <a:cs typeface="Arial"/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2000" err="1">
                <a:latin typeface="Arial"/>
                <a:cs typeface="Arial"/>
              </a:rPr>
              <a:t>Trần</a:t>
            </a:r>
            <a:r>
              <a:rPr lang="en-US" sz="2000">
                <a:latin typeface="Arial"/>
                <a:cs typeface="Arial"/>
              </a:rPr>
              <a:t> Thị Thảo Nguyên</a:t>
            </a:r>
          </a:p>
          <a:p>
            <a:pPr marL="342900" indent="-342900">
              <a:lnSpc>
                <a:spcPct val="114999"/>
              </a:lnSpc>
              <a:buClr>
                <a:schemeClr val="dk1"/>
              </a:buClr>
              <a:buSzPts val="1100"/>
              <a:buFont typeface="Calibri"/>
              <a:buChar char="-"/>
            </a:pPr>
            <a:r>
              <a:rPr lang="en-US" sz="2000">
                <a:latin typeface="Arial"/>
                <a:cs typeface="Arial"/>
              </a:rPr>
              <a:t>Phan Công Tài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-US" sz="2000" b="1" err="1">
                <a:latin typeface="Arial"/>
                <a:cs typeface="Arial"/>
              </a:rPr>
              <a:t>Giảng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 b="1" err="1">
                <a:latin typeface="Arial"/>
                <a:cs typeface="Arial"/>
              </a:rPr>
              <a:t>viên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 b="1" err="1">
                <a:latin typeface="Arial"/>
                <a:cs typeface="Arial"/>
              </a:rPr>
              <a:t>hướng</a:t>
            </a:r>
            <a:r>
              <a:rPr lang="en-US" sz="2000" b="1">
                <a:latin typeface="Arial"/>
                <a:cs typeface="Arial"/>
              </a:rPr>
              <a:t> </a:t>
            </a:r>
            <a:r>
              <a:rPr lang="en-US" sz="2000" b="1" err="1">
                <a:latin typeface="Arial"/>
                <a:cs typeface="Arial"/>
              </a:rPr>
              <a:t>dẫn</a:t>
            </a:r>
            <a:r>
              <a:rPr lang="en-US" sz="2000" b="1">
                <a:latin typeface="Arial"/>
                <a:cs typeface="Arial"/>
              </a:rPr>
              <a:t>: </a:t>
            </a:r>
          </a:p>
          <a:p>
            <a:pPr marL="342900" indent="-342900">
              <a:lnSpc>
                <a:spcPct val="114999"/>
              </a:lnSpc>
              <a:buFont typeface="Calibri"/>
              <a:buChar char="-"/>
            </a:pPr>
            <a:r>
              <a:rPr lang="en-US" sz="2000">
                <a:latin typeface="Arial"/>
                <a:cs typeface="Arial"/>
              </a:rPr>
              <a:t>Nguyễn Văn Vương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84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95454" y="148684"/>
            <a:ext cx="2401230" cy="228971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DYNAMIC BOOKING SYSTEM – API APPLICATION (</a:t>
            </a:r>
            <a:r>
              <a:rPr lang="en-US"/>
              <a:t>SIGN IN</a:t>
            </a:r>
            <a:r>
              <a:rPr lang="en"/>
              <a:t>)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2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9134B9B3-324C-4D32-C610-39303681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044" y="142556"/>
            <a:ext cx="5582556" cy="486745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F77F8F-2B22-696D-00F9-AE4C3E32CF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2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65717" y="0"/>
            <a:ext cx="2661425" cy="291418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MANAGEMENTACOUNNT</a:t>
            </a:r>
            <a:r>
              <a:rPr lang="en" dirty="0"/>
              <a:t>)</a:t>
            </a:r>
            <a:endParaRPr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597EE1C2-CC56-01E3-934A-9E3D6F50E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543" y="-4044"/>
            <a:ext cx="5074557" cy="509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1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body" idx="1"/>
          </p:nvPr>
        </p:nvSpPr>
        <p:spPr>
          <a:xfrm>
            <a:off x="192783" y="1552047"/>
            <a:ext cx="8585642" cy="15569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endParaRPr lang="en-US" sz="1400">
              <a:solidFill>
                <a:schemeClr val="tx1">
                  <a:lumMod val="50000"/>
                </a:schemeClr>
              </a:solidFill>
              <a:latin typeface="Arial"/>
            </a:endParaRPr>
          </a:p>
          <a:p>
            <a:pPr marL="0" indent="0">
              <a:lnSpc>
                <a:spcPct val="114999"/>
              </a:lnSpc>
              <a:buNone/>
            </a:pPr>
            <a:endParaRPr lang="en-US">
              <a:latin typeface="Arial"/>
            </a:endParaRPr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955455" y="0"/>
            <a:ext cx="4272533" cy="267700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/>
              <a:t>DYNAMIC BOOKING SYSTEM – API APPLICATION (DOCTOR’S INFO</a:t>
            </a:r>
            <a:r>
              <a:rPr lang="en-US"/>
              <a:t>R</a:t>
            </a:r>
            <a:r>
              <a:rPr lang="en"/>
              <a:t>MATION)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D010BC-15C0-419F-BB90-2B74C2E4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988" y="0"/>
            <a:ext cx="39160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129540"/>
            <a:ext cx="8056031" cy="5644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#UpdateDoctorInformation</a:t>
            </a:r>
            <a:r>
              <a:rPr lang="en" dirty="0"/>
              <a:t>)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FE6F7CD-4D6A-A38E-4222-432E50EB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20" y="820107"/>
            <a:ext cx="5013960" cy="432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137160"/>
            <a:ext cx="7842671" cy="47299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2800" dirty="0"/>
              <a:t>DYNAMIC BOOKING SYSTEM – API APPLICATION (</a:t>
            </a:r>
            <a:r>
              <a:rPr lang="en-US" sz="2800" dirty="0"/>
              <a:t>BOOKING SCHEDULES</a:t>
            </a:r>
            <a:r>
              <a:rPr lang="en" sz="2800" dirty="0"/>
              <a:t>)</a:t>
            </a:r>
            <a:endParaRPr lang="en-US" sz="2800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01D2840A-96F4-759E-11B7-D5A1ADBD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020" y="728079"/>
            <a:ext cx="6614160" cy="441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3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129540"/>
            <a:ext cx="8056031" cy="5644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API APPLICATION (</a:t>
            </a:r>
            <a:r>
              <a:rPr lang="en-US" dirty="0"/>
              <a:t>#UpdateAccount</a:t>
            </a:r>
            <a:r>
              <a:rPr lang="en" dirty="0"/>
              <a:t>)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16E9F57-5E9E-99D7-A71E-7AAD0C7E4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816515"/>
            <a:ext cx="5082540" cy="43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2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687825" y="129540"/>
            <a:ext cx="8056031" cy="564438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DYNAMIC BOOKING SYSTEM –  APPLICATION (</a:t>
            </a:r>
            <a:r>
              <a:rPr lang="en-US" dirty="0"/>
              <a:t>#AddAccount</a:t>
            </a:r>
            <a:r>
              <a:rPr lang="en" dirty="0"/>
              <a:t>)</a:t>
            </a:r>
            <a:endParaRPr lang="en-US" dirty="0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AC89E5FC-7119-812B-4E86-48DD8CC2A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955412"/>
            <a:ext cx="4953000" cy="413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1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1043526" y="1356370"/>
            <a:ext cx="7728765" cy="187748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/>
              <a:t>		SẢN PHẨM </a:t>
            </a:r>
            <a:br>
              <a:rPr lang="en"/>
            </a:br>
            <a:r>
              <a:rPr lang="en"/>
              <a:t>DỰ ÁN ĐẶT LỊCH KHÁM CHỮA BỆNH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0" y="2086050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47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Trang chủ của dự án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28</a:t>
            </a:fld>
            <a:endParaRPr lang="en"/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EA9BF973-2300-AFD5-A28C-08B7A7F26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8351"/>
            <a:ext cx="5709686" cy="29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4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29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9A6F092-8B7A-76F5-49FA-4DFA31F91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93" y="1276838"/>
            <a:ext cx="6602100" cy="36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685317" y="-265"/>
            <a:ext cx="5137353" cy="83729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sz="5000"/>
              <a:t>LÝ DO CHỌN ĐỀ TÀI</a:t>
            </a:r>
            <a:endParaRPr lang="en-US" sz="50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188116" y="835980"/>
            <a:ext cx="8770304" cy="68888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 algn="just">
              <a:buNone/>
            </a:pPr>
            <a:r>
              <a:rPr lang="en-US" sz="1800">
                <a:solidFill>
                  <a:srgbClr val="2C444E"/>
                </a:solidFill>
                <a:latin typeface="Arial"/>
              </a:rPr>
              <a:t>          </a:t>
            </a:r>
            <a:r>
              <a:rPr lang="en-US" sz="1800" err="1">
                <a:solidFill>
                  <a:srgbClr val="2C444E"/>
                </a:solidFill>
                <a:latin typeface="Arial"/>
              </a:rPr>
              <a:t>Mỗi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ngày</a:t>
            </a:r>
            <a:r>
              <a:rPr lang="en-US" sz="1800">
                <a:latin typeface="Arial"/>
              </a:rPr>
              <a:t> </a:t>
            </a:r>
            <a:r>
              <a:rPr lang="en-US" sz="1800" err="1">
                <a:latin typeface="Arial"/>
              </a:rPr>
              <a:t>Phòng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Toàn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Mỹ</a:t>
            </a:r>
            <a:r>
              <a:rPr lang="en-US" sz="1800">
                <a:latin typeface="Arial"/>
              </a:rPr>
              <a:t> </a:t>
            </a:r>
            <a:r>
              <a:rPr lang="en-US" sz="1800" err="1">
                <a:latin typeface="Arial"/>
              </a:rPr>
              <a:t>tiếp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đón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chữa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cho</a:t>
            </a:r>
            <a:r>
              <a:rPr lang="en-US" sz="1800">
                <a:latin typeface="Arial"/>
              </a:rPr>
              <a:t> </a:t>
            </a:r>
            <a:r>
              <a:rPr lang="en-US" sz="1800" err="1">
                <a:latin typeface="Arial"/>
              </a:rPr>
              <a:t>nhiều</a:t>
            </a:r>
            <a:r>
              <a:rPr lang="en-US" sz="1800">
                <a:latin typeface="Arial"/>
              </a:rPr>
              <a:t>  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nhân</a:t>
            </a:r>
            <a:r>
              <a:rPr lang="en-US" sz="1800">
                <a:latin typeface="Arial"/>
              </a:rPr>
              <a:t> ở </a:t>
            </a:r>
            <a:r>
              <a:rPr lang="en-US" sz="1800" err="1">
                <a:latin typeface="Arial"/>
              </a:rPr>
              <a:t>tất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cả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các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chuyên</a:t>
            </a:r>
            <a:r>
              <a:rPr lang="en-US" sz="1800">
                <a:latin typeface="Arial"/>
              </a:rPr>
              <a:t> khoa. Do </a:t>
            </a:r>
            <a:r>
              <a:rPr lang="en-US" sz="1800" err="1">
                <a:latin typeface="Arial"/>
              </a:rPr>
              <a:t>đó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phòng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 </a:t>
            </a:r>
            <a:r>
              <a:rPr lang="en-US" sz="1800" err="1">
                <a:latin typeface="Arial"/>
              </a:rPr>
              <a:t>cũng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đang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phải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đối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mặt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với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tình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trạng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nhân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phải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xếp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hàng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chờ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đứng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từ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góc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độ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nhân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thì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việc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này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cũng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gây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ra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không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ít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những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phiền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toái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lãng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phí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không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đáng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có</a:t>
            </a:r>
            <a:r>
              <a:rPr lang="en-US" sz="1800">
                <a:latin typeface="Arial"/>
              </a:rPr>
              <a:t>. </a:t>
            </a:r>
          </a:p>
          <a:p>
            <a:pPr marL="76200" indent="0" algn="just">
              <a:lnSpc>
                <a:spcPct val="114999"/>
              </a:lnSpc>
              <a:buNone/>
            </a:pPr>
            <a:r>
              <a:rPr lang="en-US" sz="1800">
                <a:latin typeface="Arial"/>
              </a:rPr>
              <a:t>             </a:t>
            </a:r>
            <a:r>
              <a:rPr lang="en-US" sz="1800" err="1">
                <a:latin typeface="Arial"/>
              </a:rPr>
              <a:t>Chính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vì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thế</a:t>
            </a:r>
            <a:r>
              <a:rPr lang="en-US" sz="1800">
                <a:latin typeface="Arial"/>
              </a:rPr>
              <a:t>, </a:t>
            </a:r>
            <a:r>
              <a:rPr lang="en-US" sz="1800" err="1">
                <a:latin typeface="Arial"/>
              </a:rPr>
              <a:t>Phòng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Toàn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Mỹ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cho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ra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đời</a:t>
            </a:r>
            <a:r>
              <a:rPr lang="en-US" sz="1800">
                <a:latin typeface="Arial"/>
              </a:rPr>
              <a:t> website </a:t>
            </a:r>
            <a:r>
              <a:rPr lang="en-US" sz="1800" err="1">
                <a:latin typeface="Arial"/>
              </a:rPr>
              <a:t>đặt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lịch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chữa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Booking Care </a:t>
            </a:r>
            <a:r>
              <a:rPr lang="en-US" sz="1800" err="1">
                <a:latin typeface="Arial"/>
              </a:rPr>
              <a:t>nhằm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mang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đến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giải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pháp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thuận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tiện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nhất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cho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nhu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cầu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, </a:t>
            </a:r>
            <a:r>
              <a:rPr lang="en-US" sz="1800" err="1">
                <a:latin typeface="Arial"/>
              </a:rPr>
              <a:t>chữa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, </a:t>
            </a:r>
            <a:r>
              <a:rPr lang="en-US" sz="1800" err="1">
                <a:latin typeface="Arial"/>
              </a:rPr>
              <a:t>nâng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cao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tính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chủ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động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tiết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kiệm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được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thời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gian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cho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nhân</a:t>
            </a:r>
            <a:r>
              <a:rPr lang="en-US" sz="1800">
                <a:latin typeface="Arial"/>
              </a:rPr>
              <a:t>. </a:t>
            </a:r>
          </a:p>
          <a:p>
            <a:pPr marL="76200" indent="0" algn="just">
              <a:lnSpc>
                <a:spcPct val="114999"/>
              </a:lnSpc>
              <a:buNone/>
            </a:pPr>
            <a:r>
              <a:rPr lang="en-US" sz="1800">
                <a:latin typeface="Arial"/>
              </a:rPr>
              <a:t>            Website booking Care </a:t>
            </a:r>
            <a:r>
              <a:rPr lang="en-US" sz="1800" err="1">
                <a:latin typeface="Arial"/>
              </a:rPr>
              <a:t>giống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như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một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kênh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tương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tác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giữa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viện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khách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hàng</a:t>
            </a:r>
            <a:r>
              <a:rPr lang="en-US" sz="1800">
                <a:latin typeface="Arial"/>
              </a:rPr>
              <a:t>. Thông qua Booking Care,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nhân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có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thể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đăng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ký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đặt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lịch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hẹn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khám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mà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không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cần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phải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trực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tiếp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đến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bệnh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viện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xếp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hàng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lấy</a:t>
            </a:r>
            <a:r>
              <a:rPr lang="en-US" sz="1800">
                <a:latin typeface="Arial"/>
              </a:rPr>
              <a:t> </a:t>
            </a:r>
            <a:r>
              <a:rPr lang="en-US" sz="1800" err="1">
                <a:latin typeface="Arial"/>
              </a:rPr>
              <a:t>số</a:t>
            </a:r>
            <a:r>
              <a:rPr lang="en-US" sz="1800">
                <a:latin typeface="Arial"/>
              </a:rPr>
              <a:t>. </a:t>
            </a:r>
          </a:p>
          <a:p>
            <a:pPr algn="just">
              <a:lnSpc>
                <a:spcPct val="114999"/>
              </a:lnSpc>
            </a:pPr>
            <a:endParaRPr lang="en-US" sz="1800">
              <a:latin typeface="Arial"/>
            </a:endParaRPr>
          </a:p>
        </p:txBody>
      </p:sp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5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30</a:t>
            </a:fld>
            <a:endParaRPr lang="en"/>
          </a:p>
        </p:txBody>
      </p:sp>
      <p:sp>
        <p:nvSpPr>
          <p:cNvPr id="2" name="Google Shape;182;p22">
            <a:extLst>
              <a:ext uri="{FF2B5EF4-FFF2-40B4-BE49-F238E27FC236}">
                <a16:creationId xmlns:a16="http://schemas.microsoft.com/office/drawing/2014/main" id="{CB060623-86EF-EED5-20C7-C1B030AFF88A}"/>
              </a:ext>
            </a:extLst>
          </p:cNvPr>
          <p:cNvSpPr txBox="1">
            <a:spLocks/>
          </p:cNvSpPr>
          <p:nvPr/>
        </p:nvSpPr>
        <p:spPr>
          <a:xfrm>
            <a:off x="877408" y="1221312"/>
            <a:ext cx="2280288" cy="432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None/>
            </a:pPr>
            <a:r>
              <a:rPr lang="en-US" b="1"/>
              <a:t> </a:t>
            </a:r>
            <a:r>
              <a:rPr lang="en-US" sz="2000" b="1" err="1">
                <a:latin typeface="Arial"/>
              </a:rPr>
              <a:t>Báo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lỗi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đăng</a:t>
            </a:r>
            <a:r>
              <a:rPr lang="en-US" sz="2000" b="1">
                <a:latin typeface="Arial"/>
              </a:rPr>
              <a:t> </a:t>
            </a:r>
            <a:r>
              <a:rPr lang="en-US" sz="2000" b="1" err="1">
                <a:latin typeface="Arial"/>
              </a:rPr>
              <a:t>nhập</a:t>
            </a:r>
            <a:endParaRPr lang="en-US" b="1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  <a:p>
            <a:pPr marL="0" indent="0">
              <a:lnSpc>
                <a:spcPct val="114999"/>
              </a:lnSpc>
              <a:buFont typeface="News Cycle"/>
              <a:buNone/>
            </a:pPr>
            <a:endParaRPr lang="en-US" b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D8786-C3A4-B68C-D28D-8E6366B8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00" y="1359650"/>
            <a:ext cx="2740871" cy="3660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F10C5-46E8-6223-1868-01F77DD4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640" y="1359650"/>
            <a:ext cx="2617519" cy="365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Bác</a:t>
            </a:r>
            <a:r>
              <a:rPr lang="en-US"/>
              <a:t> </a:t>
            </a:r>
            <a:r>
              <a:rPr lang="en-US" err="1"/>
              <a:t>sĩ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31</a:t>
            </a:fld>
            <a:endParaRPr lang="en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034C84C-0BDA-D9BA-A666-3931C4B6A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83" y="1245386"/>
            <a:ext cx="7322634" cy="376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Chuyên</a:t>
            </a:r>
            <a:r>
              <a:rPr lang="en-US"/>
              <a:t> khoa </a:t>
            </a:r>
            <a:r>
              <a:rPr lang="en-US" err="1"/>
              <a:t>nổi</a:t>
            </a:r>
            <a:r>
              <a:rPr lang="en-US"/>
              <a:t> </a:t>
            </a:r>
            <a:r>
              <a:rPr lang="en-US" err="1"/>
              <a:t>bật</a:t>
            </a:r>
            <a:endParaRPr lang="en-US"/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32</a:t>
            </a:fld>
            <a:endParaRPr lang="en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8707B8-58D3-0587-44E9-1D58413CF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86" y="1286987"/>
            <a:ext cx="6839414" cy="351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9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33</a:t>
            </a:fld>
            <a:endParaRPr lang="en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B28E22-ABC5-0144-40B2-908F6921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67" y="1408850"/>
            <a:ext cx="7140832" cy="36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6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34</a:t>
            </a:fld>
            <a:endParaRPr lang="en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0D0795-A10E-6FF2-71E5-497F1D6D2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701723"/>
            <a:ext cx="6162906" cy="3168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5507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err="1"/>
              <a:t>Tạo</a:t>
            </a:r>
            <a:r>
              <a:rPr lang="en-US" b="1"/>
              <a:t> </a:t>
            </a:r>
            <a:r>
              <a:rPr lang="en-US" b="1" err="1"/>
              <a:t>tài</a:t>
            </a:r>
            <a:r>
              <a:rPr lang="en-US" b="1"/>
              <a:t> </a:t>
            </a:r>
            <a:r>
              <a:rPr lang="en-US" b="1" err="1"/>
              <a:t>khoản</a:t>
            </a:r>
            <a:r>
              <a:rPr lang="en-US" b="1"/>
              <a:t> </a:t>
            </a:r>
            <a:r>
              <a:rPr lang="en-US" b="1" err="1"/>
              <a:t>mới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Update </a:t>
            </a:r>
            <a:r>
              <a:rPr lang="en-US" b="1" err="1"/>
              <a:t>thông</a:t>
            </a:r>
            <a:r>
              <a:rPr lang="en-US" b="1"/>
              <a:t> tin</a:t>
            </a:r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DCDC57-A762-C919-B385-89FBE218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54" y="1570295"/>
            <a:ext cx="6519746" cy="33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Admin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/>
              <a:pPr lvl="0"/>
              <a:t>36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8EB74-7E09-12A9-E729-3D412D3B5D50}"/>
              </a:ext>
            </a:extLst>
          </p:cNvPr>
          <p:cNvSpPr txBox="1"/>
          <p:nvPr/>
        </p:nvSpPr>
        <p:spPr>
          <a:xfrm>
            <a:off x="756424" y="1328501"/>
            <a:ext cx="4605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Update </a:t>
            </a:r>
            <a:r>
              <a:rPr lang="en-US" b="1" err="1"/>
              <a:t>thông</a:t>
            </a:r>
            <a:r>
              <a:rPr lang="en-US" b="1"/>
              <a:t> tin</a:t>
            </a:r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013C28FD-5F96-506D-B92B-5F1E4E2C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76" y="1723180"/>
            <a:ext cx="6393365" cy="328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 idx="4294967295"/>
          </p:nvPr>
        </p:nvSpPr>
        <p:spPr>
          <a:xfrm>
            <a:off x="2178720" y="594732"/>
            <a:ext cx="4578918" cy="18139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0000"/>
                </a:solidFill>
              </a:rPr>
              <a:t>THANKS FOR LISTENING</a:t>
            </a:r>
            <a:endParaRPr sz="5000">
              <a:solidFill>
                <a:srgbClr val="FF0000"/>
              </a:solidFill>
            </a:endParaRPr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37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69186" y="2315375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TỔNG QUAN VỀ DỰ ÁN</a:t>
            </a:r>
            <a:endParaRPr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1</a:t>
            </a:r>
            <a:endParaRPr sz="4800" b="1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453856" y="1694984"/>
            <a:ext cx="5471159" cy="318924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/>
              <a:t>- Front-end: Library ReactJS</a:t>
            </a:r>
          </a:p>
          <a:p>
            <a:pPr marL="0" indent="0">
              <a:buNone/>
            </a:pPr>
            <a:r>
              <a:rPr lang="en-US" sz="2000"/>
              <a:t>- Back-end: Express NodeJS</a:t>
            </a:r>
          </a:p>
          <a:p>
            <a:pPr marL="0" indent="0">
              <a:buNone/>
            </a:pPr>
            <a:r>
              <a:rPr lang="en-US" sz="2000"/>
              <a:t>- SQL: MySQL</a:t>
            </a:r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Google Shape;124;p16">
            <a:extLst>
              <a:ext uri="{FF2B5EF4-FFF2-40B4-BE49-F238E27FC236}">
                <a16:creationId xmlns:a16="http://schemas.microsoft.com/office/drawing/2014/main" id="{2CD8635A-675B-B69F-B299-B1C5F2E7A827}"/>
              </a:ext>
            </a:extLst>
          </p:cNvPr>
          <p:cNvSpPr txBox="1">
            <a:spLocks/>
          </p:cNvSpPr>
          <p:nvPr/>
        </p:nvSpPr>
        <p:spPr>
          <a:xfrm>
            <a:off x="840431" y="799956"/>
            <a:ext cx="5240700" cy="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r>
              <a:rPr lang="en-US" sz="3000" err="1"/>
              <a:t>Công</a:t>
            </a:r>
            <a:r>
              <a:rPr lang="en-US" sz="3000"/>
              <a:t> </a:t>
            </a:r>
            <a:r>
              <a:rPr lang="en-US" sz="3000" err="1"/>
              <a:t>nghệ</a:t>
            </a:r>
            <a:r>
              <a:rPr lang="en-US" sz="3000"/>
              <a:t> </a:t>
            </a:r>
            <a:r>
              <a:rPr lang="en-US" sz="3000" err="1"/>
              <a:t>chính</a:t>
            </a:r>
            <a:r>
              <a:rPr lang="en-US" sz="3000"/>
              <a:t> </a:t>
            </a:r>
            <a:r>
              <a:rPr lang="en-US" sz="3000" err="1"/>
              <a:t>sử</a:t>
            </a:r>
            <a:r>
              <a:rPr lang="en-US" sz="3000"/>
              <a:t> </a:t>
            </a:r>
            <a:r>
              <a:rPr lang="en-US" sz="3000" err="1"/>
              <a:t>dụng</a:t>
            </a:r>
            <a:r>
              <a:rPr lang="en-US" sz="3000"/>
              <a:t> </a:t>
            </a:r>
            <a:r>
              <a:rPr lang="en-US" sz="3000" err="1"/>
              <a:t>trong</a:t>
            </a:r>
            <a:r>
              <a:rPr lang="en-US" sz="3000"/>
              <a:t> </a:t>
            </a:r>
            <a:r>
              <a:rPr lang="en-US" sz="3000" err="1"/>
              <a:t>dự</a:t>
            </a:r>
            <a:r>
              <a:rPr lang="en-US" sz="3000"/>
              <a:t> </a:t>
            </a:r>
            <a:r>
              <a:rPr lang="en-US" sz="3000" err="1"/>
              <a:t>án</a:t>
            </a:r>
            <a:endParaRPr lang="en-US"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chức năng có trong hệ thống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3789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Đăng nhập, đăng ký, quên mật khẩu, v.v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Xác thực thông tin đăng nhập vừa nhập qua email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Đánh giá bác sĩ, phòng khám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Lưu thông tin lịch sử khám bệnh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Xem thông tin, trình độ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2000"/>
              <a:t>Đặt lịch khám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2000"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715871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2500"/>
              <a:t>Các chức năng bên phía Admin  có trong hệ thống</a:t>
            </a:r>
            <a:endParaRPr sz="250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62749" cy="22070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/>
              <a:t>Quản lý thông tin khách hàng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/>
              <a:t>Quản lý thông tin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/>
              <a:t>Quản lý lịch sử giao dịch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/>
              <a:t>Quản lý độ tín nhiệm của các bác sĩ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 sz="1500"/>
              <a:t>Quyết định tạm ngừng, ngừng đối tác với các bác sĩ, phòng khám, tài khoản khách hàng</a:t>
            </a: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7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803260" y="696621"/>
            <a:ext cx="7337129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ĐỀ XUẤT THÔNG TIN CHUYÊN MÔN BÁC SĨ  NỔI BẬT (SPECIALIST)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803260" y="15857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độ</a:t>
            </a:r>
            <a:r>
              <a:rPr lang="en-US" b="1"/>
              <a:t> tin </a:t>
            </a:r>
            <a:r>
              <a:rPr lang="en-US" b="1" err="1"/>
              <a:t>tưởng</a:t>
            </a:r>
            <a:r>
              <a:rPr lang="en-US" b="1"/>
              <a:t>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Đề xuất hàng đầu các bác sĩ có những đánh giá tích cực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260459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chuyên</a:t>
            </a:r>
            <a:r>
              <a:rPr lang="en-US" b="1"/>
              <a:t> khoa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Đề xuất những chuyên khoa mà khách hay sử dụng thường xuyên nhất trên hệ thống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3"/>
          </p:nvPr>
        </p:nvSpPr>
        <p:spPr>
          <a:xfrm>
            <a:off x="4405920" y="159676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err="1"/>
              <a:t>Đề</a:t>
            </a:r>
            <a:r>
              <a:rPr lang="en-US" b="1"/>
              <a:t> </a:t>
            </a:r>
            <a:r>
              <a:rPr lang="en-US" b="1" err="1"/>
              <a:t>xuất</a:t>
            </a:r>
            <a:r>
              <a:rPr lang="en-US" b="1"/>
              <a:t> </a:t>
            </a:r>
            <a:r>
              <a:rPr lang="en-US" b="1" err="1"/>
              <a:t>độ</a:t>
            </a:r>
            <a:r>
              <a:rPr lang="en-US" b="1"/>
              <a:t> </a:t>
            </a:r>
            <a:r>
              <a:rPr lang="en-US" b="1" err="1"/>
              <a:t>gắn</a:t>
            </a:r>
            <a:r>
              <a:rPr lang="en-US" b="1"/>
              <a:t> </a:t>
            </a:r>
            <a:r>
              <a:rPr lang="en-US" b="1" err="1"/>
              <a:t>bó</a:t>
            </a:r>
            <a:r>
              <a:rPr lang="en-US" b="1"/>
              <a:t> </a:t>
            </a:r>
            <a:r>
              <a:rPr lang="en-US" b="1" err="1"/>
              <a:t>của</a:t>
            </a:r>
            <a:r>
              <a:rPr lang="en-US" b="1"/>
              <a:t> </a:t>
            </a:r>
            <a:r>
              <a:rPr lang="en-US" b="1" err="1"/>
              <a:t>các</a:t>
            </a:r>
            <a:r>
              <a:rPr lang="en-US" b="1"/>
              <a:t> </a:t>
            </a:r>
            <a:r>
              <a:rPr lang="en-US" b="1" err="1"/>
              <a:t>bác</a:t>
            </a:r>
            <a:r>
              <a:rPr lang="en-US" b="1"/>
              <a:t> </a:t>
            </a:r>
            <a:r>
              <a:rPr lang="en-US" b="1" err="1"/>
              <a:t>sĩ</a:t>
            </a:r>
            <a:r>
              <a:rPr lang="en-US" b="1"/>
              <a:t> </a:t>
            </a:r>
            <a:r>
              <a:rPr lang="en-US" b="1" err="1"/>
              <a:t>với</a:t>
            </a:r>
            <a:r>
              <a:rPr lang="en-US" b="1"/>
              <a:t> </a:t>
            </a:r>
            <a:r>
              <a:rPr lang="en-US" b="1" err="1"/>
              <a:t>hệ</a:t>
            </a:r>
            <a:r>
              <a:rPr lang="en-US" b="1"/>
              <a:t> </a:t>
            </a:r>
            <a:r>
              <a:rPr lang="en-US" b="1" err="1"/>
              <a:t>thống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Các bác sĩ đã đối tác với hệ thống lâu năm.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0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Chức năng thanh toán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288612" cy="324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- Khách hàng có thể thanh toán tiền mặt hoặc có thể sử dụng thẻ ngân hàng hàng, ví điện tử</a:t>
            </a:r>
            <a:endParaRPr sz="2500"/>
          </a:p>
        </p:txBody>
      </p:sp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r="14646"/>
          <a:stretch/>
        </p:blipFill>
        <p:spPr>
          <a:xfrm>
            <a:off x="5143912" y="225900"/>
            <a:ext cx="4691700" cy="46917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 rot="-5400000">
            <a:off x="5092400" y="-255837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37</Slides>
  <Notes>37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Rynaldo template</vt:lpstr>
      <vt:lpstr>ĐẶT LỊCH KHÁM SỨC KHỎE</vt:lpstr>
      <vt:lpstr>GIỚI THIỆU</vt:lpstr>
      <vt:lpstr>LÝ DO CHỌN ĐỀ TÀI</vt:lpstr>
      <vt:lpstr>TỔNG QUAN VỀ DỰ ÁN</vt:lpstr>
      <vt:lpstr>PowerPoint Presentation</vt:lpstr>
      <vt:lpstr>Các chức năng có trong hệ thống</vt:lpstr>
      <vt:lpstr>Các chức năng bên phía Admin  có trong hệ thống</vt:lpstr>
      <vt:lpstr>CHỨC NĂNG ĐỀ XUẤT THÔNG TIN CHUYÊN MÔN BÁC SĨ  NỔI BẬT (SPECIALIST)</vt:lpstr>
      <vt:lpstr>Chức năng thanh toán</vt:lpstr>
      <vt:lpstr>PHÂN TÍCH DỰ ÁN</vt:lpstr>
      <vt:lpstr>KHẢO SÁT DỰ ÁN</vt:lpstr>
      <vt:lpstr>KHẢO SÁT DỰ ÁN</vt:lpstr>
      <vt:lpstr>SYSTEM LANDSCAPE – BOOKING CARE</vt:lpstr>
      <vt:lpstr>SYSTEM CONTEXT – BOOKING CARE</vt:lpstr>
      <vt:lpstr>CONTAINER – BOOKING SYSTEM</vt:lpstr>
      <vt:lpstr>COMPONENT – BOOKING SYSTEM – WebApplication</vt:lpstr>
      <vt:lpstr>COMPONENT – BOOKING SYSTEM – Singer-Page</vt:lpstr>
      <vt:lpstr>COMPONENT – BOOKING SYSTEM – DATABASE</vt:lpstr>
      <vt:lpstr>COMPONENT – BOOKING SYSTEM – API APPLICATION </vt:lpstr>
      <vt:lpstr>DYNAMIC BOOKING SYSTEM – API APPLICATION (SIGN IN)</vt:lpstr>
      <vt:lpstr>DYNAMIC BOOKING SYSTEM – API APPLICATION (MANAGEMENTACOUNNT)</vt:lpstr>
      <vt:lpstr>DYNAMIC BOOKING SYSTEM – API APPLICATION (DOCTOR’S INFORMATION)</vt:lpstr>
      <vt:lpstr>DYNAMIC BOOKING SYSTEM – API APPLICATION (#UpdateDoctorInformation)</vt:lpstr>
      <vt:lpstr>DYNAMIC BOOKING SYSTEM – API APPLICATION (BOOKING SCHEDULES)</vt:lpstr>
      <vt:lpstr>DYNAMIC BOOKING SYSTEM – API APPLICATION (#UpdateAccount)</vt:lpstr>
      <vt:lpstr>DYNAMIC BOOKING SYSTEM –  APPLICATION (#AddAccount)</vt:lpstr>
      <vt:lpstr>  SẢN PHẨM  DỰ ÁN ĐẶT LỊCH KHÁM CHỮA BỆNH</vt:lpstr>
      <vt:lpstr>Trang chủ của dự án</vt:lpstr>
      <vt:lpstr>Chức năng đăng nhập</vt:lpstr>
      <vt:lpstr>Chức năng đăng nhập</vt:lpstr>
      <vt:lpstr>Thông tin Bác sĩ</vt:lpstr>
      <vt:lpstr>Chuyên khoa nổi bật</vt:lpstr>
      <vt:lpstr>Chức năng quản lí của Admin</vt:lpstr>
      <vt:lpstr>Chức năng quản lí của Admin</vt:lpstr>
      <vt:lpstr>Chức năng quản lí của Admin</vt:lpstr>
      <vt:lpstr>Chức năng quản lí của Admin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ĐẶT LỊCH KHÁM SỨC KHỎE</dc:title>
  <dc:creator>htho office</dc:creator>
  <cp:revision>104</cp:revision>
  <dcterms:modified xsi:type="dcterms:W3CDTF">2023-01-06T23:38:57Z</dcterms:modified>
</cp:coreProperties>
</file>